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505" r:id="rId4"/>
    <p:sldId id="506" r:id="rId5"/>
    <p:sldId id="507" r:id="rId6"/>
    <p:sldId id="508" r:id="rId7"/>
    <p:sldId id="509" r:id="rId8"/>
    <p:sldId id="510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37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14" y="600"/>
      </p:cViewPr>
      <p:guideLst>
        <p:guide orient="horz" pos="214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277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47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135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986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163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37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164F-5ECB-4E81-9D1F-B543C9B828BC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6C89-4691-42B9-AB14-47B5F176D1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164F-5ECB-4E81-9D1F-B543C9B828BC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6C89-4691-42B9-AB14-47B5F176D1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164F-5ECB-4E81-9D1F-B543C9B828BC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6C89-4691-42B9-AB14-47B5F176D1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164F-5ECB-4E81-9D1F-B543C9B828BC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6C89-4691-42B9-AB14-47B5F176D1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164F-5ECB-4E81-9D1F-B543C9B828BC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6C89-4691-42B9-AB14-47B5F176D1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164F-5ECB-4E81-9D1F-B543C9B828BC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6C89-4691-42B9-AB14-47B5F176D1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164F-5ECB-4E81-9D1F-B543C9B828BC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6C89-4691-42B9-AB14-47B5F176D1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164F-5ECB-4E81-9D1F-B543C9B828BC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6C89-4691-42B9-AB14-47B5F176D1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164F-5ECB-4E81-9D1F-B543C9B828BC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6C89-4691-42B9-AB14-47B5F176D1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164F-5ECB-4E81-9D1F-B543C9B828BC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6C89-4691-42B9-AB14-47B5F176D1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164F-5ECB-4E81-9D1F-B543C9B828BC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6C89-4691-42B9-AB14-47B5F176D1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5164F-5ECB-4E81-9D1F-B543C9B828BC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86C89-4691-42B9-AB14-47B5F176D1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2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1C4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55333" y="267088"/>
            <a:ext cx="11258308" cy="61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方正粗雅宋_GBK" panose="02000000000000000000" pitchFamily="2" charset="-122"/>
              <a:ea typeface="方正粗雅宋_GBK" panose="02000000000000000000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778358" y="1825199"/>
            <a:ext cx="9296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000" b="1" spc="300" dirty="0" smtClean="0">
                <a:solidFill>
                  <a:srgbClr val="1C43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液晶虚拟仿真实验操作指南（</a:t>
            </a:r>
            <a:r>
              <a:rPr lang="en-US" altLang="zh-CN" sz="4000" b="1" spc="300" dirty="0" smtClean="0">
                <a:solidFill>
                  <a:srgbClr val="1C43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new</a:t>
            </a:r>
            <a:r>
              <a:rPr lang="zh-CN" altLang="en-US" sz="4000" b="1" spc="300" dirty="0" smtClean="0">
                <a:solidFill>
                  <a:srgbClr val="1C43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endParaRPr lang="zh-CN" sz="4000" b="1" spc="300" dirty="0">
              <a:solidFill>
                <a:srgbClr val="1C437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179461" y="5184219"/>
            <a:ext cx="1761892" cy="510778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2400" dirty="0" smtClean="0">
                <a:solidFill>
                  <a:srgbClr val="1C43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2400" dirty="0" smtClean="0">
                <a:solidFill>
                  <a:srgbClr val="1C43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 smtClean="0">
                <a:solidFill>
                  <a:srgbClr val="1C43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solidFill>
                  <a:srgbClr val="1C43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2400" dirty="0">
              <a:solidFill>
                <a:srgbClr val="1C437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778358" y="3736807"/>
            <a:ext cx="8564098" cy="662554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3"/>
                  <a:srcRect/>
                  <a:stretch>
                    <a:fillRect/>
                  </a:stretch>
                </a:blipFill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1C43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物理实验中心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95" y="378568"/>
            <a:ext cx="3542023" cy="887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50"/>
    </mc:Choice>
    <mc:Fallback xmlns="">
      <p:transition spd="slow" advTm="1375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8827059" y="3429000"/>
            <a:ext cx="2325058" cy="719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1C4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27774" y="429442"/>
            <a:ext cx="11002226" cy="61783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dirty="0">
              <a:latin typeface="方正粗雅宋_GBK" panose="02000000000000000000" pitchFamily="2" charset="-122"/>
              <a:ea typeface="方正粗雅宋_GBK" panose="02000000000000000000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95" y="378568"/>
            <a:ext cx="3542023" cy="88702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543758" y="1654797"/>
            <a:ext cx="270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latin typeface="方正粗雅宋_GBK" panose="02000000000000000000" pitchFamily="2" charset="-122"/>
                <a:ea typeface="方正粗雅宋_GBK" panose="02000000000000000000" pitchFamily="2" charset="-122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方正粗雅宋_GBK" panose="02000000000000000000" pitchFamily="2" charset="-122"/>
              <a:ea typeface="方正粗雅宋_GBK" panose="02000000000000000000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1270481" y="1861224"/>
            <a:ext cx="2743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217220" y="1861224"/>
            <a:ext cx="2743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3649648" y="716287"/>
            <a:ext cx="5090950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    </a:t>
            </a:r>
            <a:r>
              <a:rPr lang="zh-CN" altLang="en-US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手机微信扫码加入班级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80" y="2203462"/>
            <a:ext cx="3538554" cy="296402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940" y="1869485"/>
            <a:ext cx="2318367" cy="3824870"/>
          </a:xfrm>
          <a:prstGeom prst="rect">
            <a:avLst/>
          </a:prstGeom>
        </p:spPr>
      </p:pic>
      <p:sp>
        <p:nvSpPr>
          <p:cNvPr id="16" name="右箭头 15"/>
          <p:cNvSpPr/>
          <p:nvPr/>
        </p:nvSpPr>
        <p:spPr>
          <a:xfrm>
            <a:off x="3797373" y="3619264"/>
            <a:ext cx="1051685" cy="362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5106038" y="5834393"/>
            <a:ext cx="2248269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个人手机号注册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2" name="右箭头 41"/>
          <p:cNvSpPr/>
          <p:nvPr/>
        </p:nvSpPr>
        <p:spPr>
          <a:xfrm>
            <a:off x="7541189" y="3685476"/>
            <a:ext cx="1051685" cy="362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8740598" y="3491242"/>
            <a:ext cx="2365732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注册成功后，再次扫码显示入班成功</a:t>
            </a:r>
            <a:endParaRPr lang="en-US" altLang="zh-CN" sz="20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481" y="5223631"/>
            <a:ext cx="3026102" cy="2682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9"/>
    </mc:Choice>
    <mc:Fallback xmlns="">
      <p:transition spd="slow" advTm="997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1C4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27774" y="596303"/>
            <a:ext cx="11002226" cy="61783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dirty="0">
              <a:latin typeface="方正粗雅宋_GBK" panose="02000000000000000000" pitchFamily="2" charset="-122"/>
              <a:ea typeface="方正粗雅宋_GBK" panose="02000000000000000000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95" y="378568"/>
            <a:ext cx="3542023" cy="88702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543758" y="1654797"/>
            <a:ext cx="270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latin typeface="方正粗雅宋_GBK" panose="02000000000000000000" pitchFamily="2" charset="-122"/>
                <a:ea typeface="方正粗雅宋_GBK" panose="02000000000000000000" pitchFamily="2" charset="-122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方正粗雅宋_GBK" panose="02000000000000000000" pitchFamily="2" charset="-122"/>
              <a:ea typeface="方正粗雅宋_GBK" panose="02000000000000000000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1270481" y="1861224"/>
            <a:ext cx="2743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217220" y="1861224"/>
            <a:ext cx="2743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2829786" y="1533430"/>
            <a:ext cx="6532427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  </a:t>
            </a:r>
            <a:r>
              <a:rPr lang="zh-CN" altLang="en-US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电脑打开实验网址并登录：</a:t>
            </a:r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https://</a:t>
            </a:r>
            <a:r>
              <a:rPr lang="en-US" altLang="zh-CN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www.ilab-x.com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95" y="2474040"/>
            <a:ext cx="4513756" cy="3129195"/>
          </a:xfrm>
          <a:prstGeom prst="rect">
            <a:avLst/>
          </a:prstGeom>
        </p:spPr>
      </p:pic>
      <p:sp>
        <p:nvSpPr>
          <p:cNvPr id="12" name="右箭头 11"/>
          <p:cNvSpPr/>
          <p:nvPr/>
        </p:nvSpPr>
        <p:spPr>
          <a:xfrm>
            <a:off x="5131963" y="3869401"/>
            <a:ext cx="1547617" cy="362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47" y="3241572"/>
            <a:ext cx="4760318" cy="159412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781266" y="2806682"/>
            <a:ext cx="2128736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</a:t>
            </a:r>
            <a:endParaRPr lang="en-US" altLang="zh-CN" sz="20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点击个人中心</a:t>
            </a:r>
            <a:endParaRPr lang="en-US" altLang="zh-CN" sz="20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修改资料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6909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9"/>
    </mc:Choice>
    <mc:Fallback xmlns="">
      <p:transition spd="slow" advTm="997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1C4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07519" y="378568"/>
            <a:ext cx="11002226" cy="61783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dirty="0">
              <a:latin typeface="方正粗雅宋_GBK" panose="02000000000000000000" pitchFamily="2" charset="-122"/>
              <a:ea typeface="方正粗雅宋_GBK" panose="02000000000000000000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95" y="378568"/>
            <a:ext cx="3542023" cy="88702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543758" y="1654797"/>
            <a:ext cx="270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latin typeface="方正粗雅宋_GBK" panose="02000000000000000000" pitchFamily="2" charset="-122"/>
                <a:ea typeface="方正粗雅宋_GBK" panose="02000000000000000000" pitchFamily="2" charset="-122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方正粗雅宋_GBK" panose="02000000000000000000" pitchFamily="2" charset="-122"/>
              <a:ea typeface="方正粗雅宋_GBK" panose="02000000000000000000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1270481" y="1861224"/>
            <a:ext cx="2743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217220" y="1861224"/>
            <a:ext cx="2743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4287094" y="681768"/>
            <a:ext cx="3332027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 </a:t>
            </a:r>
            <a:r>
              <a:rPr lang="zh-CN" altLang="en-US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修改个人资料信息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39" y="1824674"/>
            <a:ext cx="4665473" cy="4055081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7057535" y="2967334"/>
            <a:ext cx="3278457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完善姓名</a:t>
            </a:r>
            <a:r>
              <a:rPr lang="en-US" altLang="zh-CN" b="1" dirty="0" smtClean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b="1" dirty="0" smtClean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手机号</a:t>
            </a:r>
            <a:r>
              <a:rPr lang="en-US" altLang="zh-CN" b="1" dirty="0" smtClean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b="1" dirty="0" smtClean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学号，信息务必准确，尤其是学号信息。否则成绩不能准确导出。</a:t>
            </a:r>
            <a:endParaRPr lang="zh-CN" altLang="en-US" b="1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5698331" y="3247791"/>
            <a:ext cx="1051685" cy="362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46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9"/>
    </mc:Choice>
    <mc:Fallback xmlns="">
      <p:transition spd="slow" advTm="997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1C4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07519" y="378568"/>
            <a:ext cx="11002226" cy="61783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dirty="0">
              <a:latin typeface="方正粗雅宋_GBK" panose="02000000000000000000" pitchFamily="2" charset="-122"/>
              <a:ea typeface="方正粗雅宋_GBK" panose="02000000000000000000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95" y="378568"/>
            <a:ext cx="3542023" cy="88702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543758" y="1654797"/>
            <a:ext cx="270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latin typeface="方正粗雅宋_GBK" panose="02000000000000000000" pitchFamily="2" charset="-122"/>
                <a:ea typeface="方正粗雅宋_GBK" panose="02000000000000000000" pitchFamily="2" charset="-122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方正粗雅宋_GBK" panose="02000000000000000000" pitchFamily="2" charset="-122"/>
              <a:ea typeface="方正粗雅宋_GBK" panose="02000000000000000000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1270481" y="1861224"/>
            <a:ext cx="2743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217220" y="1861224"/>
            <a:ext cx="2743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4357004" y="616573"/>
            <a:ext cx="3332027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 </a:t>
            </a:r>
            <a:r>
              <a:rPr lang="zh-CN" altLang="en-US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实验学习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43" y="1821297"/>
            <a:ext cx="4541198" cy="4027871"/>
          </a:xfrm>
          <a:prstGeom prst="rect">
            <a:avLst/>
          </a:prstGeom>
        </p:spPr>
      </p:pic>
      <p:sp>
        <p:nvSpPr>
          <p:cNvPr id="13" name="右箭头 12"/>
          <p:cNvSpPr/>
          <p:nvPr/>
        </p:nvSpPr>
        <p:spPr>
          <a:xfrm>
            <a:off x="5100862" y="3721387"/>
            <a:ext cx="1640382" cy="362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900668" y="3175354"/>
            <a:ext cx="1888457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点击搜索</a:t>
            </a:r>
            <a:endParaRPr lang="en-US" altLang="zh-CN" sz="16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输入关键词液晶</a:t>
            </a: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125" y="1654797"/>
            <a:ext cx="4018550" cy="451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0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9"/>
    </mc:Choice>
    <mc:Fallback xmlns="">
      <p:transition spd="slow" advTm="997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1C4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07519" y="378568"/>
            <a:ext cx="11002226" cy="61783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dirty="0">
              <a:latin typeface="方正粗雅宋_GBK" panose="02000000000000000000" pitchFamily="2" charset="-122"/>
              <a:ea typeface="方正粗雅宋_GBK" panose="02000000000000000000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95" y="378568"/>
            <a:ext cx="3542023" cy="88702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543758" y="1654797"/>
            <a:ext cx="270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latin typeface="方正粗雅宋_GBK" panose="02000000000000000000" pitchFamily="2" charset="-122"/>
                <a:ea typeface="方正粗雅宋_GBK" panose="02000000000000000000" pitchFamily="2" charset="-122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方正粗雅宋_GBK" panose="02000000000000000000" pitchFamily="2" charset="-122"/>
              <a:ea typeface="方正粗雅宋_GBK" panose="02000000000000000000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1270481" y="1861224"/>
            <a:ext cx="2743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217220" y="1861224"/>
            <a:ext cx="2743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4357004" y="578222"/>
            <a:ext cx="3332027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 </a:t>
            </a:r>
            <a:r>
              <a:rPr lang="zh-CN" altLang="en-US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实验学习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80" y="1683413"/>
            <a:ext cx="7769363" cy="41123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464862" y="2806022"/>
            <a:ext cx="2594107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rtlCol="0">
            <a:spAutoFit/>
          </a:bodyPr>
          <a:lstStyle/>
          <a:p>
            <a:r>
              <a:rPr lang="en-US" altLang="zh-CN" sz="20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 </a:t>
            </a:r>
            <a:r>
              <a:rPr lang="zh-CN" altLang="en-US" sz="20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可观看实验视频资料，了解网页上实验原理等相关资料</a:t>
            </a:r>
            <a:endParaRPr lang="en-US" altLang="zh-CN" sz="20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20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 </a:t>
            </a:r>
            <a:r>
              <a:rPr lang="zh-CN" altLang="en-US" sz="20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点击“我要做实验”开始学习</a:t>
            </a:r>
            <a:endParaRPr lang="en-US" altLang="zh-CN" sz="20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20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 </a:t>
            </a:r>
            <a:r>
              <a:rPr lang="zh-CN" altLang="en-US" sz="20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学习完成后，可点赞评价</a:t>
            </a:r>
            <a:endParaRPr lang="zh-CN" altLang="en-US" sz="20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8937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9"/>
    </mc:Choice>
    <mc:Fallback xmlns="">
      <p:transition spd="slow" advTm="997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1C4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07519" y="378568"/>
            <a:ext cx="11002226" cy="61783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dirty="0">
              <a:latin typeface="方正粗雅宋_GBK" panose="02000000000000000000" pitchFamily="2" charset="-122"/>
              <a:ea typeface="方正粗雅宋_GBK" panose="02000000000000000000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95" y="378568"/>
            <a:ext cx="3542023" cy="88702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543758" y="1654797"/>
            <a:ext cx="270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latin typeface="方正粗雅宋_GBK" panose="02000000000000000000" pitchFamily="2" charset="-122"/>
                <a:ea typeface="方正粗雅宋_GBK" panose="02000000000000000000" pitchFamily="2" charset="-122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方正粗雅宋_GBK" panose="02000000000000000000" pitchFamily="2" charset="-122"/>
              <a:ea typeface="方正粗雅宋_GBK" panose="02000000000000000000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1270481" y="1861224"/>
            <a:ext cx="2743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217220" y="1861224"/>
            <a:ext cx="2743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4375837" y="526944"/>
            <a:ext cx="3332027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 </a:t>
            </a:r>
            <a:r>
              <a:rPr lang="zh-CN" altLang="en-US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实验学习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839935" y="2209824"/>
            <a:ext cx="3077634" cy="32932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sz="16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浏览器选择火狐或者谷歌</a:t>
            </a:r>
            <a:endParaRPr lang="en-US" altLang="zh-CN" sz="16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buAutoNum type="arabicPeriod"/>
            </a:pPr>
            <a:r>
              <a:rPr lang="zh-CN" altLang="en-US" sz="16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选择全屏模式</a:t>
            </a:r>
            <a:endParaRPr lang="en-US" altLang="zh-CN" sz="16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buAutoNum type="arabicPeriod"/>
            </a:pPr>
            <a:r>
              <a:rPr lang="zh-CN" altLang="en-US" sz="16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先学习模式练习，然后考核模式</a:t>
            </a:r>
            <a:endParaRPr lang="en-US" altLang="zh-CN" sz="16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buAutoNum type="arabicPeriod"/>
            </a:pPr>
            <a:r>
              <a:rPr lang="zh-CN" altLang="en-US" sz="16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考核完成后，点击此页面最下方提交，然后个人中心我的成绩，查询成绩是否已记录</a:t>
            </a:r>
            <a:endParaRPr lang="en-US" altLang="zh-CN" sz="16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buAutoNum type="arabicPeriod"/>
            </a:pPr>
            <a:r>
              <a:rPr lang="zh-CN" altLang="en-US" sz="16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实验可操作多次，最后取最高成绩</a:t>
            </a:r>
            <a:endParaRPr lang="en-US" altLang="zh-CN" sz="16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buAutoNum type="arabicPeriod"/>
            </a:pPr>
            <a:r>
              <a:rPr lang="zh-CN" altLang="en-US" sz="16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报告不需要提交</a:t>
            </a:r>
            <a:endParaRPr lang="en-US" altLang="zh-CN" sz="16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buAutoNum type="arabicPeriod"/>
            </a:pPr>
            <a:endParaRPr lang="en-US" altLang="zh-CN" sz="16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endParaRPr lang="zh-CN" altLang="en-US" sz="16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46" y="1309870"/>
            <a:ext cx="5361461" cy="5040332"/>
          </a:xfrm>
          <a:prstGeom prst="rect">
            <a:avLst/>
          </a:prstGeom>
        </p:spPr>
      </p:pic>
      <p:sp>
        <p:nvSpPr>
          <p:cNvPr id="12" name="右箭头 11"/>
          <p:cNvSpPr/>
          <p:nvPr/>
        </p:nvSpPr>
        <p:spPr>
          <a:xfrm>
            <a:off x="6010507" y="3429000"/>
            <a:ext cx="1640382" cy="362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78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9"/>
    </mc:Choice>
    <mc:Fallback xmlns="">
      <p:transition spd="slow" advTm="997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1C4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07519" y="378568"/>
            <a:ext cx="11002226" cy="61783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dirty="0">
              <a:latin typeface="方正粗雅宋_GBK" panose="02000000000000000000" pitchFamily="2" charset="-122"/>
              <a:ea typeface="方正粗雅宋_GBK" panose="02000000000000000000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95" y="378568"/>
            <a:ext cx="3542023" cy="88702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543758" y="1654797"/>
            <a:ext cx="270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latin typeface="方正粗雅宋_GBK" panose="02000000000000000000" pitchFamily="2" charset="-122"/>
                <a:ea typeface="方正粗雅宋_GBK" panose="02000000000000000000" pitchFamily="2" charset="-122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方正粗雅宋_GBK" panose="02000000000000000000" pitchFamily="2" charset="-122"/>
              <a:ea typeface="方正粗雅宋_GBK" panose="02000000000000000000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1270481" y="1861224"/>
            <a:ext cx="2743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217220" y="1861224"/>
            <a:ext cx="2743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4429986" y="622023"/>
            <a:ext cx="3332027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5. </a:t>
            </a:r>
            <a:r>
              <a:rPr lang="zh-CN" altLang="en-US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截止时间及其他相关事项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068757" y="2045813"/>
            <a:ext cx="6054486" cy="25545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sz="24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实验截止完成时间为</a:t>
            </a:r>
            <a:r>
              <a:rPr lang="en-US" altLang="zh-CN" sz="24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2025</a:t>
            </a:r>
            <a:r>
              <a:rPr lang="zh-CN" altLang="en-US" sz="24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24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24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24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31</a:t>
            </a:r>
            <a:r>
              <a:rPr lang="zh-CN" altLang="en-US" sz="24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endParaRPr lang="en-US" altLang="zh-CN" sz="24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buAutoNum type="arabicPeriod"/>
            </a:pPr>
            <a:endParaRPr lang="en-US" altLang="zh-CN" sz="24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buAutoNum type="arabicPeriod"/>
            </a:pPr>
            <a:r>
              <a:rPr lang="zh-CN" altLang="en-US" sz="24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本</a:t>
            </a:r>
            <a:r>
              <a:rPr lang="zh-CN" altLang="en-US" sz="24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实验为必做项目</a:t>
            </a:r>
            <a:endParaRPr lang="en-US" altLang="zh-CN" sz="24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buAutoNum type="arabicPeriod"/>
            </a:pPr>
            <a:endParaRPr lang="en-US" altLang="zh-CN" sz="24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buAutoNum type="arabicPeriod"/>
            </a:pPr>
            <a:r>
              <a:rPr lang="zh-CN" altLang="en-US" sz="24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</a:t>
            </a:r>
            <a:r>
              <a:rPr lang="zh-CN" altLang="en-US" sz="24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有问题可联系朱海丰，王世燕老师</a:t>
            </a:r>
            <a:endParaRPr lang="en-US" altLang="zh-CN" sz="24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buAutoNum type="arabicPeriod"/>
            </a:pPr>
            <a:endParaRPr lang="en-US" altLang="zh-CN" sz="24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endParaRPr lang="zh-CN" altLang="en-US" sz="16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1503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9"/>
    </mc:Choice>
    <mc:Fallback xmlns="">
      <p:transition spd="slow" advTm="9979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53181b01-deed-433e-bdcc-fc92510601b3"/>
  <p:tag name="COMMONDATA" val="eyJjb3VudCI6MjM1LCJoZGlkIjoiYzBhYzhlMWIyZDk2MDdlNzQ0ZTFhMDgxYjA3ODNmYjkiLCJ1c2VyQ291bnQiOjIzNX0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7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C4372"/>
      </a:accent1>
      <a:accent2>
        <a:srgbClr val="285EA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235</Words>
  <Application>Microsoft Office PowerPoint</Application>
  <PresentationFormat>宽屏</PresentationFormat>
  <Paragraphs>39</Paragraphs>
  <Slides>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等线</vt:lpstr>
      <vt:lpstr>等线 Light</vt:lpstr>
      <vt:lpstr>方正粗雅宋_GBK</vt:lpstr>
      <vt:lpstr>黑体</vt:lpstr>
      <vt:lpstr>宋体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稻壳儿演示武汉组</dc:creator>
  <cp:lastModifiedBy>lenovo</cp:lastModifiedBy>
  <cp:revision>655</cp:revision>
  <dcterms:created xsi:type="dcterms:W3CDTF">2019-03-22T00:51:00Z</dcterms:created>
  <dcterms:modified xsi:type="dcterms:W3CDTF">2025-02-20T09:08:10Z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KSOTemplateUUID">
    <vt:lpwstr>v1.0_mb_Ble+gwM1DXClQbjBiCqF7Q==</vt:lpwstr>
  </property>
  <property fmtid="{D5CDD505-2E9C-101B-9397-08002B2CF9AE}" pid="4" name="ICV">
    <vt:lpwstr>DB182E7C540744E5B0C63B2A3123B3D6</vt:lpwstr>
  </property>
</Properties>
</file>